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D8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18" autoAdjust="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16/12/2022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3958239962533_4b24a2ba8d3ac5dc7e84b4dda7d3c8c2.jpg"/>
          <p:cNvPicPr>
            <a:picLocks noChangeAspect="1"/>
          </p:cNvPicPr>
          <p:nvPr/>
        </p:nvPicPr>
        <p:blipFill>
          <a:blip r:embed="rId2"/>
          <a:stretch>
            <a:fillRect/>
          </a:stretch>
        </p:blipFill>
        <p:spPr>
          <a:xfrm>
            <a:off x="0" y="0"/>
            <a:ext cx="9144000" cy="6858000"/>
          </a:xfrm>
          <a:prstGeom prst="rect">
            <a:avLst/>
          </a:prstGeom>
        </p:spPr>
      </p:pic>
      <p:sp>
        <p:nvSpPr>
          <p:cNvPr id="3" name="TextBox 2"/>
          <p:cNvSpPr txBox="1"/>
          <p:nvPr/>
        </p:nvSpPr>
        <p:spPr>
          <a:xfrm>
            <a:off x="457200" y="762000"/>
            <a:ext cx="8458200" cy="646331"/>
          </a:xfrm>
          <a:prstGeom prst="rect">
            <a:avLst/>
          </a:prstGeom>
          <a:noFill/>
        </p:spPr>
        <p:txBody>
          <a:bodyPr wrap="square" rtlCol="0">
            <a:spAutoFit/>
          </a:bodyPr>
          <a:lstStyle/>
          <a:p>
            <a:r>
              <a:rPr lang="en-US" sz="3600" b="1" dirty="0" smtClean="0">
                <a:solidFill>
                  <a:schemeClr val="bg2">
                    <a:lumMod val="25000"/>
                  </a:schemeClr>
                </a:solidFill>
                <a:latin typeface="Times New Roman" pitchFamily="18" charset="0"/>
                <a:cs typeface="Times New Roman" pitchFamily="18" charset="0"/>
              </a:rPr>
              <a:t>TRƯỜNG THPT NGUYỄN VĂN TĂNG</a:t>
            </a:r>
            <a:endParaRPr lang="en-US" sz="3600" b="1" dirty="0">
              <a:solidFill>
                <a:schemeClr val="bg2">
                  <a:lumMod val="25000"/>
                </a:schemeClr>
              </a:solidFill>
              <a:latin typeface="Times New Roman" pitchFamily="18" charset="0"/>
              <a:cs typeface="Times New Roman" pitchFamily="18" charset="0"/>
            </a:endParaRPr>
          </a:p>
        </p:txBody>
      </p:sp>
      <p:sp>
        <p:nvSpPr>
          <p:cNvPr id="4" name="TextBox 3"/>
          <p:cNvSpPr txBox="1"/>
          <p:nvPr/>
        </p:nvSpPr>
        <p:spPr>
          <a:xfrm>
            <a:off x="3429000" y="2133600"/>
            <a:ext cx="2547492" cy="707886"/>
          </a:xfrm>
          <a:prstGeom prst="rect">
            <a:avLst/>
          </a:prstGeom>
          <a:noFill/>
        </p:spPr>
        <p:txBody>
          <a:bodyPr wrap="none" rtlCol="0">
            <a:spAutoFit/>
          </a:bodyPr>
          <a:lstStyle/>
          <a:p>
            <a:r>
              <a:rPr lang="en-US" sz="4000" b="1" dirty="0" smtClean="0">
                <a:solidFill>
                  <a:srgbClr val="FF0000"/>
                </a:solidFill>
                <a:latin typeface="VNI-Whimsy" pitchFamily="2" charset="0"/>
                <a:cs typeface="Times New Roman" pitchFamily="18" charset="0"/>
              </a:rPr>
              <a:t>THƯ </a:t>
            </a:r>
            <a:r>
              <a:rPr lang="en-US" sz="4000" b="1" dirty="0" err="1" smtClean="0">
                <a:solidFill>
                  <a:srgbClr val="FF0000"/>
                </a:solidFill>
                <a:latin typeface="VNI-Whimsy" pitchFamily="2" charset="0"/>
                <a:cs typeface="Times New Roman" pitchFamily="18" charset="0"/>
              </a:rPr>
              <a:t>ViỆN</a:t>
            </a:r>
            <a:endParaRPr lang="en-US" sz="4000" b="1" dirty="0">
              <a:solidFill>
                <a:srgbClr val="FF0000"/>
              </a:solidFill>
              <a:latin typeface="VNI-Whimsy" pitchFamily="2" charset="0"/>
              <a:cs typeface="Times New Roman" pitchFamily="18" charset="0"/>
            </a:endParaRPr>
          </a:p>
        </p:txBody>
      </p:sp>
      <p:sp>
        <p:nvSpPr>
          <p:cNvPr id="5" name="Wave 4"/>
          <p:cNvSpPr/>
          <p:nvPr/>
        </p:nvSpPr>
        <p:spPr>
          <a:xfrm>
            <a:off x="457200" y="3657600"/>
            <a:ext cx="8229600" cy="1600200"/>
          </a:xfrm>
          <a:prstGeom prst="wav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Wave1">
              <a:avLst/>
            </a:prstTxWarp>
          </a:bodyPr>
          <a:lstStyle/>
          <a:p>
            <a:pPr algn="ctr"/>
            <a:r>
              <a:rPr lang="en-US" sz="3400" b="1" dirty="0" err="1"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latin typeface="Times New Roman" pitchFamily="18" charset="0"/>
                <a:cs typeface="Times New Roman" pitchFamily="18" charset="0"/>
              </a:rPr>
              <a:t>GiỚI</a:t>
            </a:r>
            <a:r>
              <a:rPr lang="en-US" sz="34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latin typeface="Times New Roman" pitchFamily="18" charset="0"/>
                <a:cs typeface="Times New Roman" pitchFamily="18" charset="0"/>
              </a:rPr>
              <a:t> THIỆU SÁCH HAY THÁNG 12/2022</a:t>
            </a:r>
            <a:endParaRPr lang="en-US" sz="34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latin typeface="Times New Roman" pitchFamily="18" charset="0"/>
              <a:cs typeface="Times New Roman" pitchFamily="18" charset="0"/>
            </a:endParaRPr>
          </a:p>
        </p:txBody>
      </p:sp>
    </p:spTree>
  </p:cSld>
  <p:clrMapOvr>
    <a:masterClrMapping/>
  </p:clrMapOvr>
  <p:transition spd="slow" advClick="0" advTm="6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Effect transition="in" filter="wipe(down)">
                                      <p:cBhvr>
                                        <p:cTn id="17" dur="500"/>
                                        <p:tgtEl>
                                          <p:spTgt spid="5">
                                            <p:bg/>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wipe(down)">
                                      <p:cBhvr>
                                        <p:cTn id="2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3958239962533_4b24a2ba8d3ac5dc7e84b4dda7d3c8c2.jpg"/>
          <p:cNvPicPr>
            <a:picLocks noChangeAspect="1"/>
          </p:cNvPicPr>
          <p:nvPr/>
        </p:nvPicPr>
        <p:blipFill>
          <a:blip r:embed="rId3"/>
          <a:stretch>
            <a:fillRect/>
          </a:stretch>
        </p:blipFill>
        <p:spPr>
          <a:xfrm>
            <a:off x="0" y="0"/>
            <a:ext cx="9144000" cy="6858000"/>
          </a:xfrm>
          <a:prstGeom prst="rect">
            <a:avLst/>
          </a:prstGeom>
        </p:spPr>
      </p:pic>
      <p:pic>
        <p:nvPicPr>
          <p:cNvPr id="3" name="Picture 2" descr="z3960771049756_d410f9b4c94f9847ab9cccdccee8bd9a.jpg"/>
          <p:cNvPicPr>
            <a:picLocks noChangeAspect="1"/>
          </p:cNvPicPr>
          <p:nvPr/>
        </p:nvPicPr>
        <p:blipFill>
          <a:blip r:embed="rId4"/>
          <a:stretch>
            <a:fillRect/>
          </a:stretch>
        </p:blipFill>
        <p:spPr>
          <a:xfrm>
            <a:off x="0" y="0"/>
            <a:ext cx="4692316" cy="6858000"/>
          </a:xfrm>
          <a:prstGeom prst="rect">
            <a:avLst/>
          </a:prstGeom>
        </p:spPr>
      </p:pic>
      <p:sp>
        <p:nvSpPr>
          <p:cNvPr id="4" name="TextBox 3"/>
          <p:cNvSpPr txBox="1"/>
          <p:nvPr/>
        </p:nvSpPr>
        <p:spPr>
          <a:xfrm>
            <a:off x="4724400" y="228600"/>
            <a:ext cx="4419600" cy="1692771"/>
          </a:xfrm>
          <a:prstGeom prst="rect">
            <a:avLst/>
          </a:prstGeom>
          <a:noFill/>
        </p:spPr>
        <p:txBody>
          <a:bodyPr wrap="square" rtlCol="0">
            <a:spAutoFit/>
          </a:bodyPr>
          <a:lstStyle/>
          <a:p>
            <a:pPr algn="ctr"/>
            <a:r>
              <a:rPr lang="en-US" sz="2800" dirty="0" smtClean="0">
                <a:solidFill>
                  <a:schemeClr val="accent2">
                    <a:lumMod val="75000"/>
                  </a:schemeClr>
                </a:solidFill>
                <a:latin typeface="VNI-Viettay" pitchFamily="2" charset="0"/>
              </a:rPr>
              <a:t>NHỮNG CHẶNG ĐƯỜNG LỊCH SỬ</a:t>
            </a:r>
          </a:p>
          <a:p>
            <a:pPr algn="r"/>
            <a:r>
              <a:rPr lang="en-US" sz="2000" dirty="0" smtClean="0"/>
              <a:t>NGUYỄN TẤT THÀNH</a:t>
            </a:r>
          </a:p>
          <a:p>
            <a:pPr algn="r"/>
            <a:r>
              <a:rPr lang="en-US" sz="2000" dirty="0" smtClean="0"/>
              <a:t>NGUYỄN ÁI QUỐC</a:t>
            </a:r>
          </a:p>
          <a:p>
            <a:pPr algn="r"/>
            <a:r>
              <a:rPr lang="en-US" sz="3600" dirty="0" smtClean="0"/>
              <a:t>HỒ CHÍ MINH</a:t>
            </a:r>
            <a:endParaRPr lang="en-US" sz="3600" dirty="0"/>
          </a:p>
        </p:txBody>
      </p:sp>
      <p:sp>
        <p:nvSpPr>
          <p:cNvPr id="6" name="TextBox 5"/>
          <p:cNvSpPr txBox="1"/>
          <p:nvPr/>
        </p:nvSpPr>
        <p:spPr>
          <a:xfrm>
            <a:off x="5029200" y="2057400"/>
            <a:ext cx="33528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Tác</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giả</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Nguyễn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Văn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Khoai</a:t>
            </a:r>
            <a:endParaRPr lang="en-US" sz="2000" dirty="0">
              <a:solidFill>
                <a:srgbClr val="FF0000"/>
              </a:solidFill>
              <a:latin typeface="Times New Roman" pitchFamily="18" charset="0"/>
              <a:cs typeface="Times New Roman" pitchFamily="18" charset="0"/>
            </a:endParaRPr>
          </a:p>
        </p:txBody>
      </p:sp>
      <p:sp>
        <p:nvSpPr>
          <p:cNvPr id="7" name="TextBox 6"/>
          <p:cNvSpPr txBox="1"/>
          <p:nvPr/>
        </p:nvSpPr>
        <p:spPr>
          <a:xfrm>
            <a:off x="5029200" y="2590800"/>
            <a:ext cx="36576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Nhà</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xuất</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bản</a:t>
            </a:r>
            <a:r>
              <a:rPr lang="en-US" sz="2000" dirty="0" smtClean="0">
                <a:solidFill>
                  <a:srgbClr val="FF0000"/>
                </a:solidFill>
                <a:latin typeface="Times New Roman" pitchFamily="18" charset="0"/>
                <a:cs typeface="Times New Roman" pitchFamily="18" charset="0"/>
              </a:rPr>
              <a:t> : </a:t>
            </a:r>
            <a:r>
              <a:rPr lang="en-US" sz="2000" dirty="0" err="1" smtClean="0">
                <a:solidFill>
                  <a:srgbClr val="FF0000"/>
                </a:solidFill>
                <a:latin typeface="Times New Roman" pitchFamily="18" charset="0"/>
                <a:cs typeface="Times New Roman" pitchFamily="18" charset="0"/>
              </a:rPr>
              <a:t>Hồng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Đức</a:t>
            </a:r>
            <a:endParaRPr lang="en-US" sz="2000" dirty="0">
              <a:solidFill>
                <a:srgbClr val="FF0000"/>
              </a:solidFill>
              <a:latin typeface="Times New Roman" pitchFamily="18" charset="0"/>
              <a:cs typeface="Times New Roman" pitchFamily="18" charset="0"/>
            </a:endParaRPr>
          </a:p>
        </p:txBody>
      </p:sp>
      <p:sp>
        <p:nvSpPr>
          <p:cNvPr id="8" name="TextBox 7"/>
          <p:cNvSpPr txBox="1"/>
          <p:nvPr/>
        </p:nvSpPr>
        <p:spPr>
          <a:xfrm>
            <a:off x="5029200" y="3124200"/>
            <a:ext cx="26670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Năm</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xuất</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bản</a:t>
            </a:r>
            <a:r>
              <a:rPr lang="en-US" sz="2000" dirty="0" smtClean="0">
                <a:solidFill>
                  <a:srgbClr val="FF0000"/>
                </a:solidFill>
                <a:latin typeface="Times New Roman" pitchFamily="18" charset="0"/>
                <a:cs typeface="Times New Roman" pitchFamily="18" charset="0"/>
              </a:rPr>
              <a:t>: 2018</a:t>
            </a:r>
            <a:endParaRPr lang="en-US" sz="2000" dirty="0">
              <a:solidFill>
                <a:srgbClr val="FF0000"/>
              </a:solidFill>
              <a:latin typeface="Times New Roman" pitchFamily="18" charset="0"/>
              <a:cs typeface="Times New Roman" pitchFamily="18" charset="0"/>
            </a:endParaRPr>
          </a:p>
        </p:txBody>
      </p:sp>
      <p:sp>
        <p:nvSpPr>
          <p:cNvPr id="9" name="TextBox 8"/>
          <p:cNvSpPr txBox="1"/>
          <p:nvPr/>
        </p:nvSpPr>
        <p:spPr>
          <a:xfrm>
            <a:off x="5029200" y="3657600"/>
            <a:ext cx="32766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Số</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trang</a:t>
            </a:r>
            <a:r>
              <a:rPr lang="en-US" sz="2000" dirty="0" smtClean="0">
                <a:solidFill>
                  <a:srgbClr val="FF0000"/>
                </a:solidFill>
                <a:latin typeface="Times New Roman" pitchFamily="18" charset="0"/>
                <a:cs typeface="Times New Roman" pitchFamily="18" charset="0"/>
              </a:rPr>
              <a:t> :215 </a:t>
            </a:r>
            <a:r>
              <a:rPr lang="en-US" sz="2000" dirty="0" err="1" smtClean="0">
                <a:solidFill>
                  <a:srgbClr val="FF0000"/>
                </a:solidFill>
                <a:latin typeface="Times New Roman" pitchFamily="18" charset="0"/>
                <a:cs typeface="Times New Roman" pitchFamily="18" charset="0"/>
              </a:rPr>
              <a:t>trang</a:t>
            </a:r>
            <a:endParaRPr lang="en-US" sz="2000" dirty="0" smtClean="0">
              <a:solidFill>
                <a:srgbClr val="FF0000"/>
              </a:solidFill>
              <a:latin typeface="Times New Roman" pitchFamily="18" charset="0"/>
              <a:cs typeface="Times New Roman" pitchFamily="18" charset="0"/>
            </a:endParaRPr>
          </a:p>
        </p:txBody>
      </p:sp>
      <p:sp>
        <p:nvSpPr>
          <p:cNvPr id="10" name="TextBox 9"/>
          <p:cNvSpPr txBox="1"/>
          <p:nvPr/>
        </p:nvSpPr>
        <p:spPr>
          <a:xfrm>
            <a:off x="5029200" y="4191000"/>
            <a:ext cx="34290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Hình</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thức</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bìa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mềm</a:t>
            </a:r>
            <a:endParaRPr lang="en-US" sz="2000" dirty="0" smtClean="0">
              <a:solidFill>
                <a:srgbClr val="FF0000"/>
              </a:solidFill>
              <a:latin typeface="Times New Roman" pitchFamily="18" charset="0"/>
              <a:cs typeface="Times New Roman" pitchFamily="18" charset="0"/>
            </a:endParaRPr>
          </a:p>
        </p:txBody>
      </p:sp>
      <p:sp>
        <p:nvSpPr>
          <p:cNvPr id="11" name="TextBox 10"/>
          <p:cNvSpPr txBox="1"/>
          <p:nvPr/>
        </p:nvSpPr>
        <p:spPr>
          <a:xfrm>
            <a:off x="5029200" y="4724400"/>
            <a:ext cx="35052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Trọng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lượng</a:t>
            </a:r>
            <a:r>
              <a:rPr lang="en-US" sz="2000" dirty="0" smtClean="0">
                <a:solidFill>
                  <a:srgbClr val="FF0000"/>
                </a:solidFill>
                <a:latin typeface="Times New Roman" pitchFamily="18" charset="0"/>
                <a:cs typeface="Times New Roman" pitchFamily="18" charset="0"/>
              </a:rPr>
              <a:t>: 295 </a:t>
            </a:r>
            <a:r>
              <a:rPr lang="en-US" sz="2000" dirty="0" err="1" smtClean="0">
                <a:solidFill>
                  <a:srgbClr val="FF0000"/>
                </a:solidFill>
                <a:latin typeface="Times New Roman" pitchFamily="18" charset="0"/>
                <a:cs typeface="Times New Roman" pitchFamily="18" charset="0"/>
              </a:rPr>
              <a:t>gr</a:t>
            </a:r>
            <a:endParaRPr lang="en-US" sz="2000" dirty="0" smtClean="0">
              <a:solidFill>
                <a:srgbClr val="FF0000"/>
              </a:solidFill>
              <a:latin typeface="Times New Roman" pitchFamily="18" charset="0"/>
              <a:cs typeface="Times New Roman" pitchFamily="18" charset="0"/>
            </a:endParaRPr>
          </a:p>
        </p:txBody>
      </p:sp>
      <p:sp>
        <p:nvSpPr>
          <p:cNvPr id="12" name="TextBox 11"/>
          <p:cNvSpPr txBox="1"/>
          <p:nvPr/>
        </p:nvSpPr>
        <p:spPr>
          <a:xfrm>
            <a:off x="5029200" y="5257800"/>
            <a:ext cx="28194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Kích</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thước</a:t>
            </a:r>
            <a:r>
              <a:rPr lang="en-US" sz="2000" dirty="0" smtClean="0">
                <a:solidFill>
                  <a:srgbClr val="FF0000"/>
                </a:solidFill>
                <a:latin typeface="Times New Roman" pitchFamily="18" charset="0"/>
                <a:cs typeface="Times New Roman" pitchFamily="18" charset="0"/>
              </a:rPr>
              <a:t> : 19 x 13 cm</a:t>
            </a:r>
            <a:endParaRPr lang="en-US" sz="2000" dirty="0">
              <a:solidFill>
                <a:srgbClr val="FF0000"/>
              </a:solidFill>
              <a:latin typeface="Times New Roman" pitchFamily="18" charset="0"/>
              <a:cs typeface="Times New Roman" pitchFamily="18" charset="0"/>
            </a:endParaRPr>
          </a:p>
        </p:txBody>
      </p:sp>
      <p:sp>
        <p:nvSpPr>
          <p:cNvPr id="13" name="TextBox 12"/>
          <p:cNvSpPr txBox="1"/>
          <p:nvPr/>
        </p:nvSpPr>
        <p:spPr>
          <a:xfrm>
            <a:off x="5029200" y="5791200"/>
            <a:ext cx="31242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Ngôn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ngữ</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tiếng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việt</a:t>
            </a:r>
            <a:endParaRPr lang="en-US" sz="2000" dirty="0">
              <a:solidFill>
                <a:srgbClr val="FF0000"/>
              </a:solidFill>
              <a:latin typeface="Times New Roman" pitchFamily="18" charset="0"/>
              <a:cs typeface="Times New Roman" pitchFamily="18" charset="0"/>
            </a:endParaRPr>
          </a:p>
        </p:txBody>
      </p:sp>
      <p:sp>
        <p:nvSpPr>
          <p:cNvPr id="14" name="TextBox 13"/>
          <p:cNvSpPr txBox="1"/>
          <p:nvPr/>
        </p:nvSpPr>
        <p:spPr>
          <a:xfrm>
            <a:off x="5029200" y="6324600"/>
            <a:ext cx="3124200" cy="400110"/>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Số</a:t>
            </a:r>
            <a:r>
              <a:rPr lang="en-US" sz="2000" dirty="0" smtClean="0">
                <a:solidFill>
                  <a:srgbClr val="FF0000"/>
                </a:solidFill>
                <a:latin typeface="Times New Roman" pitchFamily="18" charset="0"/>
                <a:cs typeface="Times New Roman" pitchFamily="18" charset="0"/>
              </a:rPr>
              <a:t> ĐKCB: 6257</a:t>
            </a:r>
            <a:endParaRPr lang="en-US" sz="2000" dirty="0">
              <a:solidFill>
                <a:srgbClr val="FF0000"/>
              </a:solidFill>
              <a:latin typeface="Times New Roman" pitchFamily="18" charset="0"/>
              <a:cs typeface="Times New Roman" pitchFamily="18" charset="0"/>
            </a:endParaRPr>
          </a:p>
        </p:txBody>
      </p:sp>
    </p:spTree>
  </p:cSld>
  <p:clrMapOvr>
    <a:masterClrMapping/>
  </p:clrMapOvr>
  <p:transition spd="slow" advClick="0" advTm="6000">
    <p:fade thruBlk="1"/>
    <p:sndAc>
      <p:stSnd>
        <p:snd r:embed="rId2" name="bomb.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down)">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down)">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ipe(down)">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wipe(down)">
                                      <p:cBhvr>
                                        <p:cTn id="32" dur="5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wipe(down)">
                                      <p:cBhvr>
                                        <p:cTn id="37" dur="500"/>
                                        <p:tgtEl>
                                          <p:spTgt spid="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wipe(down)">
                                      <p:cBhvr>
                                        <p:cTn id="42" dur="5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animEffect transition="in" filter="wipe(down)">
                                      <p:cBhvr>
                                        <p:cTn id="47" dur="500"/>
                                        <p:tgtEl>
                                          <p:spTgt spid="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0">
                                            <p:txEl>
                                              <p:pRg st="0" end="0"/>
                                            </p:txEl>
                                          </p:spTgt>
                                        </p:tgtEl>
                                        <p:attrNameLst>
                                          <p:attrName>style.visibility</p:attrName>
                                        </p:attrNameLst>
                                      </p:cBhvr>
                                      <p:to>
                                        <p:strVal val="visible"/>
                                      </p:to>
                                    </p:set>
                                    <p:animEffect transition="in" filter="wipe(down)">
                                      <p:cBhvr>
                                        <p:cTn id="52" dur="500"/>
                                        <p:tgtEl>
                                          <p:spTgt spid="10">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1">
                                            <p:txEl>
                                              <p:pRg st="0" end="0"/>
                                            </p:txEl>
                                          </p:spTgt>
                                        </p:tgtEl>
                                        <p:attrNameLst>
                                          <p:attrName>style.visibility</p:attrName>
                                        </p:attrNameLst>
                                      </p:cBhvr>
                                      <p:to>
                                        <p:strVal val="visible"/>
                                      </p:to>
                                    </p:set>
                                    <p:animEffect transition="in" filter="wipe(down)">
                                      <p:cBhvr>
                                        <p:cTn id="57" dur="500"/>
                                        <p:tgtEl>
                                          <p:spTgt spid="11">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2">
                                            <p:txEl>
                                              <p:pRg st="0" end="0"/>
                                            </p:txEl>
                                          </p:spTgt>
                                        </p:tgtEl>
                                        <p:attrNameLst>
                                          <p:attrName>style.visibility</p:attrName>
                                        </p:attrNameLst>
                                      </p:cBhvr>
                                      <p:to>
                                        <p:strVal val="visible"/>
                                      </p:to>
                                    </p:set>
                                    <p:animEffect transition="in" filter="wipe(down)">
                                      <p:cBhvr>
                                        <p:cTn id="62" dur="500"/>
                                        <p:tgtEl>
                                          <p:spTgt spid="12">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3">
                                            <p:txEl>
                                              <p:pRg st="0" end="0"/>
                                            </p:txEl>
                                          </p:spTgt>
                                        </p:tgtEl>
                                        <p:attrNameLst>
                                          <p:attrName>style.visibility</p:attrName>
                                        </p:attrNameLst>
                                      </p:cBhvr>
                                      <p:to>
                                        <p:strVal val="visible"/>
                                      </p:to>
                                    </p:set>
                                    <p:animEffect transition="in" filter="wipe(down)">
                                      <p:cBhvr>
                                        <p:cTn id="67" dur="500"/>
                                        <p:tgtEl>
                                          <p:spTgt spid="13">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4">
                                            <p:txEl>
                                              <p:pRg st="0" end="0"/>
                                            </p:txEl>
                                          </p:spTgt>
                                        </p:tgtEl>
                                        <p:attrNameLst>
                                          <p:attrName>style.visibility</p:attrName>
                                        </p:attrNameLst>
                                      </p:cBhvr>
                                      <p:to>
                                        <p:strVal val="visible"/>
                                      </p:to>
                                    </p:set>
                                    <p:animEffect transition="in" filter="wipe(down)">
                                      <p:cBhvr>
                                        <p:cTn id="7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P spid="7" grpId="0" build="p"/>
      <p:bldP spid="8" grpId="0" build="p"/>
      <p:bldP spid="9" grpId="0" build="p"/>
      <p:bldP spid="10" grpId="0" build="p"/>
      <p:bldP spid="11" grpId="0" build="p"/>
      <p:bldP spid="12" grpId="0" build="p"/>
      <p:bldP spid="13" grpId="0" build="p"/>
      <p:bldP spid="1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3958239962533_4b24a2ba8d3ac5dc7e84b4dda7d3c8c2.jpg"/>
          <p:cNvPicPr>
            <a:picLocks noChangeAspect="1"/>
          </p:cNvPicPr>
          <p:nvPr/>
        </p:nvPicPr>
        <p:blipFill>
          <a:blip r:embed="rId2"/>
          <a:stretch>
            <a:fillRect/>
          </a:stretch>
        </p:blipFill>
        <p:spPr>
          <a:xfrm>
            <a:off x="0" y="0"/>
            <a:ext cx="9144000" cy="6858000"/>
          </a:xfrm>
          <a:prstGeom prst="rect">
            <a:avLst/>
          </a:prstGeom>
        </p:spPr>
      </p:pic>
      <p:sp>
        <p:nvSpPr>
          <p:cNvPr id="9" name="TextBox 8"/>
          <p:cNvSpPr txBox="1"/>
          <p:nvPr/>
        </p:nvSpPr>
        <p:spPr>
          <a:xfrm>
            <a:off x="3429000" y="381000"/>
            <a:ext cx="2895600" cy="769441"/>
          </a:xfrm>
          <a:prstGeom prst="rect">
            <a:avLst/>
          </a:prstGeom>
          <a:noFill/>
        </p:spPr>
        <p:txBody>
          <a:bodyPr wrap="square" rtlCol="0">
            <a:spAutoFit/>
          </a:bodyPr>
          <a:lstStyle/>
          <a:p>
            <a:r>
              <a:rPr lang="en-US" sz="4400" b="1" dirty="0" smtClean="0">
                <a:solidFill>
                  <a:srgbClr val="FF0000"/>
                </a:solidFill>
                <a:latin typeface="Times New Roman" pitchFamily="18" charset="0"/>
                <a:cs typeface="Times New Roman" pitchFamily="18" charset="0"/>
              </a:rPr>
              <a:t>TÓM TẮT</a:t>
            </a:r>
            <a:endParaRPr lang="en-US" sz="4400" b="1" dirty="0">
              <a:solidFill>
                <a:srgbClr val="FF0000"/>
              </a:solidFill>
              <a:latin typeface="Times New Roman" pitchFamily="18" charset="0"/>
              <a:cs typeface="Times New Roman" pitchFamily="18" charset="0"/>
            </a:endParaRPr>
          </a:p>
        </p:txBody>
      </p:sp>
      <p:sp>
        <p:nvSpPr>
          <p:cNvPr id="10" name="Rectangle 9"/>
          <p:cNvSpPr/>
          <p:nvPr/>
        </p:nvSpPr>
        <p:spPr>
          <a:xfrm>
            <a:off x="381000" y="1524000"/>
            <a:ext cx="8534400" cy="3970318"/>
          </a:xfrm>
          <a:prstGeom prst="rect">
            <a:avLst/>
          </a:prstGeom>
        </p:spPr>
        <p:txBody>
          <a:bodyPr wrap="square">
            <a:spAutoFit/>
          </a:bodyPr>
          <a:lstStyle/>
          <a:p>
            <a:r>
              <a:rPr lang="vi-VN" sz="2800" dirty="0" smtClean="0">
                <a:solidFill>
                  <a:schemeClr val="accent2">
                    <a:lumMod val="75000"/>
                  </a:schemeClr>
                </a:solidFill>
              </a:rPr>
              <a:t>Kể về từng chặng đường lịch sử của Bác, từ khi còn thơ ấu cho đến khi ra đi tìm đường cứu nước, bôn ba qua biết bao quốc gia trên khắp thế giới như Pháp, Trung Quốc, Xiêm... rồi quay trở vể quê hương để dẫn dắt, lãnh đạo đưa cả dân tộc Việt Nam đến với độc lập, tự do.</a:t>
            </a:r>
            <a:endParaRPr lang="en-US" sz="2800" dirty="0" smtClean="0">
              <a:solidFill>
                <a:schemeClr val="accent2">
                  <a:lumMod val="75000"/>
                </a:schemeClr>
              </a:solidFill>
            </a:endParaRPr>
          </a:p>
          <a:p>
            <a:r>
              <a:rPr lang="vi-VN" sz="2800" dirty="0" smtClean="0">
                <a:solidFill>
                  <a:schemeClr val="accent2">
                    <a:lumMod val="75000"/>
                  </a:schemeClr>
                </a:solidFill>
              </a:rPr>
              <a:t> Qua đây, hy vọng chúng ta sẽ càng hiểu thêm về cuộc đời Bác, học hỏi và càng thấm thía hơn những ý nghĩa trong lời dạy của Người</a:t>
            </a:r>
            <a:r>
              <a:rPr lang="vi-VN" sz="2800" dirty="0" smtClean="0"/>
              <a:t>.</a:t>
            </a:r>
            <a:endParaRPr lang="en-US" sz="2800" dirty="0"/>
          </a:p>
        </p:txBody>
      </p:sp>
    </p:spTree>
  </p:cSld>
  <p:clrMapOvr>
    <a:masterClrMapping/>
  </p:clrMapOvr>
  <p:transition spd="slow" advClick="0" advTm="5000">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2000"/>
                                        <p:tgtEl>
                                          <p:spTgt spid="10">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childTnLst>
                                </p:cTn>
                              </p:par>
                            </p:childTnLst>
                          </p:cTn>
                        </p:par>
                        <p:par>
                          <p:cTn id="16" fill="hold">
                            <p:stCondLst>
                              <p:cond delay="6000"/>
                            </p:stCondLst>
                            <p:childTnLst>
                              <p:par>
                                <p:cTn id="17" presetID="3" presetClass="entr" presetSubtype="10"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blinds(horizontal)">
                                      <p:cBhvr>
                                        <p:cTn id="19" dur="1000"/>
                                        <p:tgtEl>
                                          <p:spTgt spid="10">
                                            <p:txEl>
                                              <p:pRg st="0" end="0"/>
                                            </p:txEl>
                                          </p:spTgt>
                                        </p:tgtEl>
                                      </p:cBhvr>
                                    </p:animEffect>
                                  </p:childTnLst>
                                </p:cTn>
                              </p:par>
                            </p:childTnLst>
                          </p:cTn>
                        </p:par>
                        <p:par>
                          <p:cTn id="20" fill="hold">
                            <p:stCondLst>
                              <p:cond delay="7000"/>
                            </p:stCondLst>
                            <p:childTnLst>
                              <p:par>
                                <p:cTn id="21" presetID="3" presetClass="entr" presetSubtype="10" fill="hold" nodeType="after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animEffect transition="in" filter="blinds(horizontal)">
                                      <p:cBhvr>
                                        <p:cTn id="23" dur="1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0"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3958239962533_4b24a2ba8d3ac5dc7e84b4dda7d3c8c2.jpg"/>
          <p:cNvPicPr>
            <a:picLocks noChangeAspect="1"/>
          </p:cNvPicPr>
          <p:nvPr/>
        </p:nvPicPr>
        <p:blipFill>
          <a:blip r:embed="rId2"/>
          <a:stretch>
            <a:fillRect/>
          </a:stretch>
        </p:blipFill>
        <p:spPr>
          <a:xfrm>
            <a:off x="0" y="0"/>
            <a:ext cx="9144000" cy="6858000"/>
          </a:xfrm>
          <a:prstGeom prst="rect">
            <a:avLst/>
          </a:prstGeom>
        </p:spPr>
      </p:pic>
      <p:sp>
        <p:nvSpPr>
          <p:cNvPr id="4" name="TextBox 3"/>
          <p:cNvSpPr txBox="1"/>
          <p:nvPr/>
        </p:nvSpPr>
        <p:spPr>
          <a:xfrm>
            <a:off x="381000" y="457200"/>
            <a:ext cx="84582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LỢI ÍCH CỦA QUYỂN SÁCH ĐEM LẠI</a:t>
            </a:r>
          </a:p>
        </p:txBody>
      </p:sp>
      <p:sp>
        <p:nvSpPr>
          <p:cNvPr id="6" name="Rectangle 5"/>
          <p:cNvSpPr/>
          <p:nvPr/>
        </p:nvSpPr>
        <p:spPr>
          <a:xfrm>
            <a:off x="838200" y="1524000"/>
            <a:ext cx="7772400" cy="1446550"/>
          </a:xfrm>
          <a:prstGeom prst="rect">
            <a:avLst/>
          </a:prstGeom>
        </p:spPr>
        <p:txBody>
          <a:bodyPr wrap="square">
            <a:spAutoFit/>
          </a:bodyPr>
          <a:lstStyle/>
          <a:p>
            <a:r>
              <a:rPr lang="vi-VN" sz="2200" dirty="0" smtClean="0">
                <a:latin typeface="Times New Roman" pitchFamily="18" charset="0"/>
                <a:cs typeface="Times New Roman" pitchFamily="18" charset="0"/>
              </a:rPr>
              <a:t>Tài liệu đem đến cho bạn đọc một công cụ phổ thông và đa năng với những chỉ dẫn cần thiết trong việc khai thác một cách khoa học các tư liệu cơ bản về </a:t>
            </a:r>
            <a:r>
              <a:rPr lang="en-US" sz="2200" dirty="0" err="1" smtClean="0">
                <a:latin typeface="Times New Roman" pitchFamily="18" charset="0"/>
                <a:cs typeface="Times New Roman" pitchFamily="18" charset="0"/>
              </a:rPr>
              <a:t>lịch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sử</a:t>
            </a: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Hồ Chí Minh một cách nhanh chóng và thuận lợi</a:t>
            </a:r>
            <a:endParaRPr lang="en-US" sz="2200" dirty="0">
              <a:latin typeface="Times New Roman" pitchFamily="18" charset="0"/>
              <a:cs typeface="Times New Roman" pitchFamily="18" charset="0"/>
            </a:endParaRPr>
          </a:p>
        </p:txBody>
      </p:sp>
      <p:sp>
        <p:nvSpPr>
          <p:cNvPr id="7" name="Rectangle 6"/>
          <p:cNvSpPr/>
          <p:nvPr/>
        </p:nvSpPr>
        <p:spPr>
          <a:xfrm>
            <a:off x="838200" y="3200400"/>
            <a:ext cx="7696200" cy="1446550"/>
          </a:xfrm>
          <a:prstGeom prst="rect">
            <a:avLst/>
          </a:prstGeom>
        </p:spPr>
        <p:txBody>
          <a:bodyPr wrap="square">
            <a:spAutoFit/>
          </a:bodyPr>
          <a:lstStyle/>
          <a:p>
            <a:r>
              <a:rPr lang="vi-VN" sz="2200" dirty="0" smtClean="0">
                <a:latin typeface="Times New Roman" pitchFamily="18" charset="0"/>
                <a:cs typeface="Times New Roman" pitchFamily="18" charset="0"/>
              </a:rPr>
              <a:t>Ngoài ra tài liệu còn giới thiệu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những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mốc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thời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gian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hoạt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động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cách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mạng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của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Hồ</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Chí</a:t>
            </a:r>
            <a:r>
              <a:rPr lang="en-US" sz="2200" dirty="0" smtClean="0">
                <a:latin typeface="Times New Roman" pitchFamily="18" charset="0"/>
                <a:cs typeface="Times New Roman" pitchFamily="18" charset="0"/>
              </a:rPr>
              <a:t> Minh</a:t>
            </a:r>
            <a:r>
              <a:rPr lang="vi-VN" sz="2200" dirty="0" smtClean="0">
                <a:latin typeface="Times New Roman" pitchFamily="18" charset="0"/>
                <a:cs typeface="Times New Roman" pitchFamily="18" charset="0"/>
              </a:rPr>
              <a:t>. Là kết quả nghiên cứu của nhóm biên soạn đồng thời là sự tổng hợp và kế thừa những thành tựu của nhiều công trình đã được công bố.</a:t>
            </a:r>
            <a:endParaRPr lang="en-US" sz="2200" dirty="0">
              <a:latin typeface="Times New Roman" pitchFamily="18" charset="0"/>
              <a:cs typeface="Times New Roman" pitchFamily="18" charset="0"/>
            </a:endParaRPr>
          </a:p>
        </p:txBody>
      </p:sp>
      <p:sp>
        <p:nvSpPr>
          <p:cNvPr id="8" name="Rectangle 7"/>
          <p:cNvSpPr/>
          <p:nvPr/>
        </p:nvSpPr>
        <p:spPr>
          <a:xfrm>
            <a:off x="838200" y="4876800"/>
            <a:ext cx="7696200" cy="1107996"/>
          </a:xfrm>
          <a:prstGeom prst="rect">
            <a:avLst/>
          </a:prstGeom>
        </p:spPr>
        <p:txBody>
          <a:bodyPr wrap="square">
            <a:spAutoFit/>
          </a:bodyPr>
          <a:lstStyle/>
          <a:p>
            <a:r>
              <a:rPr lang="vi-VN" sz="2200" dirty="0" smtClean="0">
                <a:latin typeface="Times New Roman" pitchFamily="18" charset="0"/>
                <a:cs typeface="Times New Roman" pitchFamily="18" charset="0"/>
              </a:rPr>
              <a:t>Do đó đây là tài liệu tham khảo bổ ích cho tất cả các đối tượng khi nghiên cứu, học tập, giảng dạy và trình bày các báo cáo khoa học về tư tưởng Hồ </a:t>
            </a:r>
            <a:endParaRPr lang="en-US" sz="2200" dirty="0">
              <a:latin typeface="Times New Roman" pitchFamily="18" charset="0"/>
              <a:cs typeface="Times New Roman" pitchFamily="18" charset="0"/>
            </a:endParaRPr>
          </a:p>
        </p:txBody>
      </p:sp>
    </p:spTree>
  </p:cSld>
  <p:clrMapOvr>
    <a:masterClrMapping/>
  </p:clrMapOvr>
  <p:transition spd="slow" advClick="0" advTm="3000">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6">
                                            <p:txEl>
                                              <p:pRg st="0" end="0"/>
                                            </p:txEl>
                                          </p:spTgt>
                                        </p:tgtEl>
                                        <p:attrNameLst>
                                          <p:attrName>style.visibility</p:attrName>
                                        </p:attrNameLst>
                                      </p:cBhvr>
                                      <p:to>
                                        <p:strVal val="visible"/>
                                      </p:to>
                                    </p:set>
                                    <p:anim calcmode="discrete" valueType="clr">
                                      <p:cBhvr override="childStyle">
                                        <p:cTn id="12" dur="80"/>
                                        <p:tgtEl>
                                          <p:spTgt spid="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6">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6">
                                            <p:txEl>
                                              <p:pRg st="0" end="0"/>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7"/>
                                        </p:tgtEl>
                                        <p:attrNameLst>
                                          <p:attrName>style.visibility</p:attrName>
                                        </p:attrNameLst>
                                      </p:cBhvr>
                                      <p:to>
                                        <p:strVal val="visible"/>
                                      </p:to>
                                    </p:set>
                                    <p:anim calcmode="discrete" valueType="clr">
                                      <p:cBhvr override="childStyle">
                                        <p:cTn id="19"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7"/>
                                        </p:tgtEl>
                                        <p:attrNameLst>
                                          <p:attrName>fillcolor</p:attrName>
                                        </p:attrNameLst>
                                      </p:cBhvr>
                                      <p:tavLst>
                                        <p:tav tm="0">
                                          <p:val>
                                            <p:clrVal>
                                              <a:schemeClr val="accent2"/>
                                            </p:clrVal>
                                          </p:val>
                                        </p:tav>
                                        <p:tav tm="50000">
                                          <p:val>
                                            <p:clrVal>
                                              <a:schemeClr val="hlink"/>
                                            </p:clrVal>
                                          </p:val>
                                        </p:tav>
                                      </p:tavLst>
                                    </p:anim>
                                    <p:set>
                                      <p:cBhvr>
                                        <p:cTn id="21" dur="80"/>
                                        <p:tgtEl>
                                          <p:spTgt spid="7"/>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8"/>
                                        </p:tgtEl>
                                        <p:attrNameLst>
                                          <p:attrName>style.visibility</p:attrName>
                                        </p:attrNameLst>
                                      </p:cBhvr>
                                      <p:to>
                                        <p:strVal val="visible"/>
                                      </p:to>
                                    </p:set>
                                    <p:anim calcmode="discrete" valueType="clr">
                                      <p:cBhvr override="childStyle">
                                        <p:cTn id="26"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8"/>
                                        </p:tgtEl>
                                        <p:attrNameLst>
                                          <p:attrName>fillcolor</p:attrName>
                                        </p:attrNameLst>
                                      </p:cBhvr>
                                      <p:tavLst>
                                        <p:tav tm="0">
                                          <p:val>
                                            <p:clrVal>
                                              <a:schemeClr val="accent2"/>
                                            </p:clrVal>
                                          </p:val>
                                        </p:tav>
                                        <p:tav tm="50000">
                                          <p:val>
                                            <p:clrVal>
                                              <a:schemeClr val="hlink"/>
                                            </p:clrVal>
                                          </p:val>
                                        </p:tav>
                                      </p:tavLst>
                                    </p:anim>
                                    <p:set>
                                      <p:cBhvr>
                                        <p:cTn id="28"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3958239962533_4b24a2ba8d3ac5dc7e84b4dda7d3c8c2.jpg"/>
          <p:cNvPicPr>
            <a:picLocks noChangeAspect="1"/>
          </p:cNvPicPr>
          <p:nvPr/>
        </p:nvPicPr>
        <p:blipFill>
          <a:blip r:embed="rId2"/>
          <a:stretch>
            <a:fillRect/>
          </a:stretch>
        </p:blipFill>
        <p:spPr>
          <a:xfrm>
            <a:off x="0" y="0"/>
            <a:ext cx="9144000" cy="6858000"/>
          </a:xfrm>
          <a:prstGeom prst="rect">
            <a:avLst/>
          </a:prstGeom>
        </p:spPr>
      </p:pic>
      <p:sp>
        <p:nvSpPr>
          <p:cNvPr id="3" name="TextBox 2"/>
          <p:cNvSpPr txBox="1"/>
          <p:nvPr/>
        </p:nvSpPr>
        <p:spPr>
          <a:xfrm>
            <a:off x="990600" y="762000"/>
            <a:ext cx="7315200" cy="1384995"/>
          </a:xfrm>
          <a:prstGeom prst="rect">
            <a:avLst/>
          </a:prstGeom>
          <a:noFill/>
        </p:spPr>
        <p:txBody>
          <a:bodyPr wrap="square" rtlCol="0">
            <a:spAutoFit/>
          </a:bodyPr>
          <a:lstStyle/>
          <a:p>
            <a:pPr algn="ctr"/>
            <a:r>
              <a:rPr lang="en-US" sz="2800" b="1" dirty="0"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MỜI TẤT CẢ GIÁO </a:t>
            </a:r>
            <a:r>
              <a:rPr lang="en-US" sz="2800" b="1" dirty="0" err="1"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ViÊN</a:t>
            </a:r>
            <a:r>
              <a:rPr lang="en-US" sz="2800" b="1" dirty="0"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VÀ CÁC BẠN HỌC SINH TRƯỜNG THPT NGUYỄN VĂN TĂNG TÌM ĐỌC TẠI THƯ </a:t>
            </a:r>
            <a:r>
              <a:rPr lang="en-US" sz="2800" b="1" dirty="0" err="1"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ViỆN</a:t>
            </a:r>
            <a:r>
              <a:rPr lang="en-US" sz="2800" b="1" dirty="0"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TRƯỜNG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5" name="Explosion 1 4"/>
          <p:cNvSpPr/>
          <p:nvPr/>
        </p:nvSpPr>
        <p:spPr>
          <a:xfrm>
            <a:off x="1676400" y="2971800"/>
            <a:ext cx="6324600" cy="3048000"/>
          </a:xfrm>
          <a:prstGeom prst="irregularSeal1">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en-US" sz="2400" dirty="0" smtClean="0">
                <a:solidFill>
                  <a:srgbClr val="FF0000"/>
                </a:solidFill>
                <a:latin typeface="Times New Roman" pitchFamily="18" charset="0"/>
                <a:cs typeface="Times New Roman" pitchFamily="18" charset="0"/>
              </a:rPr>
              <a:t>CHÂN THÀNH CẢM ƠN</a:t>
            </a:r>
            <a:endParaRPr lang="en-US" sz="2400" dirty="0">
              <a:solidFill>
                <a:srgbClr val="FF0000"/>
              </a:solidFill>
              <a:latin typeface="Times New Roman" pitchFamily="18" charset="0"/>
              <a:cs typeface="Times New Roman" pitchFamily="18" charset="0"/>
            </a:endParaRPr>
          </a:p>
        </p:txBody>
      </p:sp>
    </p:spTree>
  </p:cSld>
  <p:clrMapOvr>
    <a:masterClrMapping/>
  </p:clrMapOvr>
  <p:transition advClick="0" advTm="3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
                                        <p:tgtEl>
                                          <p:spTgt spid="5"/>
                                        </p:tgtEl>
                                      </p:cBhvr>
                                    </p:animEffect>
                                    <p:anim calcmode="lin" valueType="num">
                                      <p:cBhvr>
                                        <p:cTn id="13" dur="400" fill="hold"/>
                                        <p:tgtEl>
                                          <p:spTgt spid="5"/>
                                        </p:tgtEl>
                                        <p:attrNameLst>
                                          <p:attrName>ppt_x</p:attrName>
                                        </p:attrNameLst>
                                      </p:cBhvr>
                                      <p:tavLst>
                                        <p:tav tm="0">
                                          <p:val>
                                            <p:strVal val="#ppt_x"/>
                                          </p:val>
                                        </p:tav>
                                        <p:tav tm="100000">
                                          <p:val>
                                            <p:strVal val="#ppt_x"/>
                                          </p:val>
                                        </p:tav>
                                      </p:tavLst>
                                    </p:anim>
                                    <p:anim calcmode="lin" valueType="num">
                                      <p:cBhvr>
                                        <p:cTn id="14" dur="400" fill="hold"/>
                                        <p:tgtEl>
                                          <p:spTgt spid="5"/>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347</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AutoBVT</cp:lastModifiedBy>
  <cp:revision>39</cp:revision>
  <dcterms:created xsi:type="dcterms:W3CDTF">2006-08-16T00:00:00Z</dcterms:created>
  <dcterms:modified xsi:type="dcterms:W3CDTF">2022-12-16T00:45:13Z</dcterms:modified>
</cp:coreProperties>
</file>